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handoutMasterIdLst>
    <p:handoutMasterId r:id="rId24"/>
  </p:handoutMasterIdLst>
  <p:sldIdLst>
    <p:sldId id="300" r:id="rId2"/>
    <p:sldId id="672" r:id="rId3"/>
    <p:sldId id="692" r:id="rId4"/>
    <p:sldId id="697" r:id="rId5"/>
    <p:sldId id="698" r:id="rId6"/>
    <p:sldId id="699" r:id="rId7"/>
    <p:sldId id="693" r:id="rId8"/>
    <p:sldId id="703" r:id="rId9"/>
    <p:sldId id="700" r:id="rId10"/>
    <p:sldId id="694" r:id="rId11"/>
    <p:sldId id="701" r:id="rId12"/>
    <p:sldId id="691" r:id="rId13"/>
    <p:sldId id="704" r:id="rId14"/>
    <p:sldId id="657" r:id="rId15"/>
    <p:sldId id="695" r:id="rId16"/>
    <p:sldId id="690" r:id="rId17"/>
    <p:sldId id="696" r:id="rId18"/>
    <p:sldId id="705" r:id="rId19"/>
    <p:sldId id="702" r:id="rId20"/>
    <p:sldId id="1415" r:id="rId21"/>
    <p:sldId id="1414" r:id="rId22"/>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197" autoAdjust="0"/>
  </p:normalViewPr>
  <p:slideViewPr>
    <p:cSldViewPr>
      <p:cViewPr varScale="1">
        <p:scale>
          <a:sx n="119" d="100"/>
          <a:sy n="119" d="100"/>
        </p:scale>
        <p:origin x="856"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AD5845DF-17DF-3C41-A764-FFF0CA6981AC}"/>
    <pc:docChg chg="modSld">
      <pc:chgData name="Langevin, Christian D" userId="c6cf8703-3b11-4b45-a4a0-dc93ff22b3b7" providerId="ADAL" clId="{AD5845DF-17DF-3C41-A764-FFF0CA6981AC}" dt="2023-01-03T17:54:50.938" v="11" actId="20577"/>
      <pc:docMkLst>
        <pc:docMk/>
      </pc:docMkLst>
      <pc:sldChg chg="modSp mod">
        <pc:chgData name="Langevin, Christian D" userId="c6cf8703-3b11-4b45-a4a0-dc93ff22b3b7" providerId="ADAL" clId="{AD5845DF-17DF-3C41-A764-FFF0CA6981AC}" dt="2023-01-03T17:54:50.938" v="11" actId="20577"/>
        <pc:sldMkLst>
          <pc:docMk/>
          <pc:sldMk cId="0" sldId="300"/>
        </pc:sldMkLst>
        <pc:spChg chg="mod">
          <ac:chgData name="Langevin, Christian D" userId="c6cf8703-3b11-4b45-a4a0-dc93ff22b3b7" providerId="ADAL" clId="{AD5845DF-17DF-3C41-A764-FFF0CA6981AC}" dt="2023-01-03T17:54:50.938" v="11" actId="20577"/>
          <ac:spMkLst>
            <pc:docMk/>
            <pc:sldMk cId="0" sldId="300"/>
            <ac:spMk id="16281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try building and running several different MODFLOW examples.  Here we have the outline of an island.  The aquifer bottom is at -100 m.  The hydraulic conductivity is 1 m/d.  The head at the coastline is 1 m, and the recharge rate is 0.001 m/d.</a:t>
            </a:r>
          </a:p>
        </p:txBody>
      </p:sp>
      <p:sp>
        <p:nvSpPr>
          <p:cNvPr id="4" name="Slide Number Placeholder 3"/>
          <p:cNvSpPr>
            <a:spLocks noGrp="1"/>
          </p:cNvSpPr>
          <p:nvPr>
            <p:ph type="sldNum" sz="quarter" idx="5"/>
          </p:nvPr>
        </p:nvSpPr>
        <p:spPr/>
        <p:txBody>
          <a:bodyPr/>
          <a:lstStyle/>
          <a:p>
            <a:fld id="{C2E4511F-89AD-4F41-8904-318FB6FBD11F}" type="slidenum">
              <a:rPr lang="en-US" smtClean="0"/>
              <a:t>20</a:t>
            </a:fld>
            <a:endParaRPr lang="en-US"/>
          </a:p>
        </p:txBody>
      </p:sp>
    </p:spTree>
    <p:extLst>
      <p:ext uri="{BB962C8B-B14F-4D97-AF65-F5344CB8AC3E}">
        <p14:creationId xmlns:p14="http://schemas.microsoft.com/office/powerpoint/2010/main" val="3178867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if we can create and run four different MODFLOW models using four different types of grids.</a:t>
            </a:r>
          </a:p>
        </p:txBody>
      </p:sp>
      <p:sp>
        <p:nvSpPr>
          <p:cNvPr id="4" name="Slide Number Placeholder 3"/>
          <p:cNvSpPr>
            <a:spLocks noGrp="1"/>
          </p:cNvSpPr>
          <p:nvPr>
            <p:ph type="sldNum" sz="quarter" idx="5"/>
          </p:nvPr>
        </p:nvSpPr>
        <p:spPr/>
        <p:txBody>
          <a:bodyPr/>
          <a:lstStyle/>
          <a:p>
            <a:fld id="{C2E4511F-89AD-4F41-8904-318FB6FBD11F}" type="slidenum">
              <a:rPr lang="en-US" smtClean="0"/>
              <a:t>21</a:t>
            </a:fld>
            <a:endParaRPr lang="en-US"/>
          </a:p>
        </p:txBody>
      </p:sp>
    </p:spTree>
    <p:extLst>
      <p:ext uri="{BB962C8B-B14F-4D97-AF65-F5344CB8AC3E}">
        <p14:creationId xmlns:p14="http://schemas.microsoft.com/office/powerpoint/2010/main" val="509088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609600" y="461964"/>
            <a:ext cx="27432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609600" y="6094414"/>
            <a:ext cx="1524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6—Unstructured Grids</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a:t>
            </a:r>
          </a:p>
        </p:txBody>
      </p:sp>
      <p:sp>
        <p:nvSpPr>
          <p:cNvPr id="3" name="Content Placeholder 2"/>
          <p:cNvSpPr>
            <a:spLocks noGrp="1"/>
          </p:cNvSpPr>
          <p:nvPr>
            <p:ph idx="1"/>
          </p:nvPr>
        </p:nvSpPr>
        <p:spPr/>
        <p:txBody>
          <a:bodyPr/>
          <a:lstStyle/>
          <a:p>
            <a:r>
              <a:rPr lang="en-US" dirty="0"/>
              <a:t>Sophisticated flow formulation designed to handle full 3D anisotropy</a:t>
            </a:r>
          </a:p>
          <a:p>
            <a:r>
              <a:rPr lang="en-US" dirty="0"/>
              <a:t>XT3D also improves flow solution for grids that do not honor the CVFD requirements</a:t>
            </a:r>
          </a:p>
        </p:txBody>
      </p:sp>
      <p:pic>
        <p:nvPicPr>
          <p:cNvPr id="4" name="Picture 3"/>
          <p:cNvPicPr>
            <a:picLocks noChangeAspect="1"/>
          </p:cNvPicPr>
          <p:nvPr/>
        </p:nvPicPr>
        <p:blipFill>
          <a:blip r:embed="rId2"/>
          <a:stretch>
            <a:fillRect/>
          </a:stretch>
        </p:blipFill>
        <p:spPr>
          <a:xfrm>
            <a:off x="2590801" y="3352801"/>
            <a:ext cx="3532273" cy="2606843"/>
          </a:xfrm>
          <a:prstGeom prst="rect">
            <a:avLst/>
          </a:prstGeom>
        </p:spPr>
      </p:pic>
      <p:pic>
        <p:nvPicPr>
          <p:cNvPr id="5" name="Picture 4"/>
          <p:cNvPicPr>
            <a:picLocks noChangeAspect="1"/>
          </p:cNvPicPr>
          <p:nvPr/>
        </p:nvPicPr>
        <p:blipFill>
          <a:blip r:embed="rId3"/>
          <a:stretch>
            <a:fillRect/>
          </a:stretch>
        </p:blipFill>
        <p:spPr>
          <a:xfrm>
            <a:off x="6470988" y="3376016"/>
            <a:ext cx="3435012" cy="2567585"/>
          </a:xfrm>
          <a:prstGeom prst="rect">
            <a:avLst/>
          </a:prstGeom>
        </p:spPr>
      </p:pic>
    </p:spTree>
    <p:extLst>
      <p:ext uri="{BB962C8B-B14F-4D97-AF65-F5344CB8AC3E}">
        <p14:creationId xmlns:p14="http://schemas.microsoft.com/office/powerpoint/2010/main" val="2652302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XT3D Solution</a:t>
            </a:r>
          </a:p>
        </p:txBody>
      </p:sp>
      <p:pic>
        <p:nvPicPr>
          <p:cNvPr id="5" name="Picture 4"/>
          <p:cNvPicPr>
            <a:picLocks noChangeAspect="1"/>
          </p:cNvPicPr>
          <p:nvPr/>
        </p:nvPicPr>
        <p:blipFill>
          <a:blip r:embed="rId2"/>
          <a:stretch>
            <a:fillRect/>
          </a:stretch>
        </p:blipFill>
        <p:spPr>
          <a:xfrm>
            <a:off x="2286001" y="1669383"/>
            <a:ext cx="3661099" cy="3519237"/>
          </a:xfrm>
          <a:prstGeom prst="rect">
            <a:avLst/>
          </a:prstGeom>
        </p:spPr>
      </p:pic>
      <p:pic>
        <p:nvPicPr>
          <p:cNvPr id="6" name="Picture 5"/>
          <p:cNvPicPr>
            <a:picLocks noChangeAspect="1"/>
          </p:cNvPicPr>
          <p:nvPr/>
        </p:nvPicPr>
        <p:blipFill>
          <a:blip r:embed="rId3"/>
          <a:stretch>
            <a:fillRect/>
          </a:stretch>
        </p:blipFill>
        <p:spPr>
          <a:xfrm>
            <a:off x="6409458" y="595116"/>
            <a:ext cx="3801343" cy="5667768"/>
          </a:xfrm>
          <a:prstGeom prst="rect">
            <a:avLst/>
          </a:prstGeom>
        </p:spPr>
      </p:pic>
    </p:spTree>
    <p:extLst>
      <p:ext uri="{BB962C8B-B14F-4D97-AF65-F5344CB8AC3E}">
        <p14:creationId xmlns:p14="http://schemas.microsoft.com/office/powerpoint/2010/main" val="1985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 in MODFLOW 6</a:t>
            </a:r>
          </a:p>
        </p:txBody>
      </p:sp>
      <p:sp>
        <p:nvSpPr>
          <p:cNvPr id="3" name="Content Placeholder 2"/>
          <p:cNvSpPr>
            <a:spLocks noGrp="1"/>
          </p:cNvSpPr>
          <p:nvPr>
            <p:ph idx="1"/>
          </p:nvPr>
        </p:nvSpPr>
        <p:spPr/>
        <p:txBody>
          <a:bodyPr/>
          <a:lstStyle/>
          <a:p>
            <a:r>
              <a:rPr lang="en-US" dirty="0"/>
              <a:t>Discretization by Vertices (DISV) Package</a:t>
            </a:r>
          </a:p>
          <a:p>
            <a:pPr lvl="1"/>
            <a:r>
              <a:rPr lang="en-US" dirty="0"/>
              <a:t>New in MODFLOW 6</a:t>
            </a:r>
          </a:p>
          <a:p>
            <a:r>
              <a:rPr lang="en-US" dirty="0"/>
              <a:t>Unstructured Discretization (DISU) Package</a:t>
            </a:r>
          </a:p>
          <a:p>
            <a:pPr lvl="1"/>
            <a:r>
              <a:rPr lang="en-US" dirty="0"/>
              <a:t>Patterned after approach in MODFLOW-USG</a:t>
            </a:r>
          </a:p>
          <a:p>
            <a:r>
              <a:rPr lang="en-US" dirty="0"/>
              <a:t>Multiple models</a:t>
            </a:r>
          </a:p>
        </p:txBody>
      </p:sp>
    </p:spTree>
    <p:extLst>
      <p:ext uri="{BB962C8B-B14F-4D97-AF65-F5344CB8AC3E}">
        <p14:creationId xmlns:p14="http://schemas.microsoft.com/office/powerpoint/2010/main" val="3943058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“CELLID”</a:t>
            </a:r>
          </a:p>
        </p:txBody>
      </p:sp>
      <p:sp>
        <p:nvSpPr>
          <p:cNvPr id="3" name="Content Placeholder 2"/>
          <p:cNvSpPr>
            <a:spLocks noGrp="1"/>
          </p:cNvSpPr>
          <p:nvPr>
            <p:ph idx="1"/>
          </p:nvPr>
        </p:nvSpPr>
        <p:spPr/>
        <p:txBody>
          <a:bodyPr/>
          <a:lstStyle/>
          <a:p>
            <a:r>
              <a:rPr lang="en-US" dirty="0"/>
              <a:t>Regular MODFLOW grid (DIS)</a:t>
            </a:r>
          </a:p>
          <a:p>
            <a:pPr marL="457200" lvl="1" indent="0">
              <a:buNone/>
            </a:pPr>
            <a:r>
              <a:rPr lang="en-US" dirty="0"/>
              <a:t>(LAYER, ROW, COLUMN)</a:t>
            </a:r>
          </a:p>
          <a:p>
            <a:endParaRPr lang="en-US" dirty="0"/>
          </a:p>
          <a:p>
            <a:r>
              <a:rPr lang="en-US" dirty="0"/>
              <a:t>Discretization by Vertices (DISV)</a:t>
            </a:r>
          </a:p>
          <a:p>
            <a:pPr marL="457200" lvl="1" indent="0">
              <a:buNone/>
            </a:pPr>
            <a:r>
              <a:rPr lang="en-US" dirty="0"/>
              <a:t>(LAYER, CELL#)</a:t>
            </a:r>
          </a:p>
          <a:p>
            <a:endParaRPr lang="en-US" dirty="0"/>
          </a:p>
          <a:p>
            <a:r>
              <a:rPr lang="en-US" dirty="0"/>
              <a:t>Unstructured Discretization (DISU)</a:t>
            </a:r>
          </a:p>
          <a:p>
            <a:pPr marL="457200" lvl="1" indent="0">
              <a:buNone/>
            </a:pPr>
            <a:r>
              <a:rPr lang="en-US" dirty="0"/>
              <a:t>(CELL NUMBER)</a:t>
            </a:r>
          </a:p>
        </p:txBody>
      </p:sp>
    </p:spTree>
    <p:extLst>
      <p:ext uri="{BB962C8B-B14F-4D97-AF65-F5344CB8AC3E}">
        <p14:creationId xmlns:p14="http://schemas.microsoft.com/office/powerpoint/2010/main" val="2080357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DISV package</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4256933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Vertices and Cells</a:t>
            </a:r>
          </a:p>
        </p:txBody>
      </p:sp>
      <p:pic>
        <p:nvPicPr>
          <p:cNvPr id="2" name="Picture 1"/>
          <p:cNvPicPr>
            <a:picLocks noChangeAspect="1"/>
          </p:cNvPicPr>
          <p:nvPr/>
        </p:nvPicPr>
        <p:blipFill>
          <a:blip r:embed="rId2"/>
          <a:stretch>
            <a:fillRect/>
          </a:stretch>
        </p:blipFill>
        <p:spPr>
          <a:xfrm>
            <a:off x="4038600" y="1295400"/>
            <a:ext cx="3583614" cy="5152516"/>
          </a:xfrm>
          <a:prstGeom prst="rect">
            <a:avLst/>
          </a:prstGeom>
        </p:spPr>
      </p:pic>
    </p:spTree>
    <p:extLst>
      <p:ext uri="{BB962C8B-B14F-4D97-AF65-F5344CB8AC3E}">
        <p14:creationId xmlns:p14="http://schemas.microsoft.com/office/powerpoint/2010/main" val="279454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DISU Package</a:t>
            </a:r>
          </a:p>
        </p:txBody>
      </p:sp>
      <p:sp>
        <p:nvSpPr>
          <p:cNvPr id="8" name="Text Placeholder 7"/>
          <p:cNvSpPr>
            <a:spLocks noGrp="1"/>
          </p:cNvSpPr>
          <p:nvPr>
            <p:ph type="body" idx="1"/>
          </p:nvPr>
        </p:nvSpPr>
        <p:spPr/>
        <p:txBody>
          <a:bodyPr/>
          <a:lstStyle/>
          <a:p>
            <a:endParaRPr lang="en-US"/>
          </a:p>
        </p:txBody>
      </p:sp>
      <p:pic>
        <p:nvPicPr>
          <p:cNvPr id="2" name="Picture 1"/>
          <p:cNvPicPr>
            <a:picLocks noChangeAspect="1"/>
          </p:cNvPicPr>
          <p:nvPr/>
        </p:nvPicPr>
        <p:blipFill>
          <a:blip r:embed="rId2"/>
          <a:stretch>
            <a:fillRect/>
          </a:stretch>
        </p:blipFill>
        <p:spPr>
          <a:xfrm>
            <a:off x="7563278" y="457201"/>
            <a:ext cx="2723723" cy="3519237"/>
          </a:xfrm>
          <a:prstGeom prst="rect">
            <a:avLst/>
          </a:prstGeom>
        </p:spPr>
      </p:pic>
    </p:spTree>
    <p:extLst>
      <p:ext uri="{BB962C8B-B14F-4D97-AF65-F5344CB8AC3E}">
        <p14:creationId xmlns:p14="http://schemas.microsoft.com/office/powerpoint/2010/main" val="168533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DISU Connections</a:t>
            </a:r>
          </a:p>
        </p:txBody>
      </p:sp>
      <p:pic>
        <p:nvPicPr>
          <p:cNvPr id="2" name="Picture 1"/>
          <p:cNvPicPr>
            <a:picLocks noChangeAspect="1"/>
          </p:cNvPicPr>
          <p:nvPr/>
        </p:nvPicPr>
        <p:blipFill>
          <a:blip r:embed="rId2"/>
          <a:stretch>
            <a:fillRect/>
          </a:stretch>
        </p:blipFill>
        <p:spPr>
          <a:xfrm>
            <a:off x="1752600" y="1447801"/>
            <a:ext cx="4429706" cy="4258277"/>
          </a:xfrm>
          <a:prstGeom prst="rect">
            <a:avLst/>
          </a:prstGeom>
        </p:spPr>
      </p:pic>
      <p:pic>
        <p:nvPicPr>
          <p:cNvPr id="6" name="Picture 5"/>
          <p:cNvPicPr>
            <a:picLocks noChangeAspect="1"/>
          </p:cNvPicPr>
          <p:nvPr/>
        </p:nvPicPr>
        <p:blipFill>
          <a:blip r:embed="rId3"/>
          <a:stretch>
            <a:fillRect/>
          </a:stretch>
        </p:blipFill>
        <p:spPr>
          <a:xfrm>
            <a:off x="5918200" y="1447800"/>
            <a:ext cx="4597400" cy="4267200"/>
          </a:xfrm>
          <a:prstGeom prst="rect">
            <a:avLst/>
          </a:prstGeom>
        </p:spPr>
      </p:pic>
    </p:spTree>
    <p:extLst>
      <p:ext uri="{BB962C8B-B14F-4D97-AF65-F5344CB8AC3E}">
        <p14:creationId xmlns:p14="http://schemas.microsoft.com/office/powerpoint/2010/main" val="2358009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DISU Vertically Staggered Connections</a:t>
            </a:r>
          </a:p>
        </p:txBody>
      </p:sp>
      <p:pic>
        <p:nvPicPr>
          <p:cNvPr id="3" name="Picture 2"/>
          <p:cNvPicPr>
            <a:picLocks noChangeAspect="1"/>
          </p:cNvPicPr>
          <p:nvPr/>
        </p:nvPicPr>
        <p:blipFill>
          <a:blip r:embed="rId2"/>
          <a:stretch>
            <a:fillRect/>
          </a:stretch>
        </p:blipFill>
        <p:spPr>
          <a:xfrm>
            <a:off x="3619690" y="1371600"/>
            <a:ext cx="5406390" cy="4037330"/>
          </a:xfrm>
          <a:prstGeom prst="rect">
            <a:avLst/>
          </a:prstGeom>
        </p:spPr>
      </p:pic>
      <p:sp>
        <p:nvSpPr>
          <p:cNvPr id="4" name="TextBox 3"/>
          <p:cNvSpPr txBox="1"/>
          <p:nvPr/>
        </p:nvSpPr>
        <p:spPr>
          <a:xfrm>
            <a:off x="3505200" y="5562601"/>
            <a:ext cx="6477000" cy="830997"/>
          </a:xfrm>
          <a:prstGeom prst="rect">
            <a:avLst/>
          </a:prstGeom>
          <a:noFill/>
        </p:spPr>
        <p:txBody>
          <a:bodyPr wrap="square" rtlCol="0">
            <a:spAutoFit/>
          </a:bodyPr>
          <a:lstStyle/>
          <a:p>
            <a:r>
              <a:rPr lang="en-US" sz="2400" dirty="0">
                <a:solidFill>
                  <a:schemeClr val="bg1"/>
                </a:solidFill>
              </a:rPr>
              <a:t>Cell can be connected to more than one cell in a single horizontal direction</a:t>
            </a:r>
          </a:p>
        </p:txBody>
      </p:sp>
    </p:spTree>
    <p:extLst>
      <p:ext uri="{BB962C8B-B14F-4D97-AF65-F5344CB8AC3E}">
        <p14:creationId xmlns:p14="http://schemas.microsoft.com/office/powerpoint/2010/main" val="1085940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Properties</a:t>
            </a:r>
          </a:p>
        </p:txBody>
      </p:sp>
      <p:pic>
        <p:nvPicPr>
          <p:cNvPr id="3" name="Picture 2"/>
          <p:cNvPicPr>
            <a:picLocks noChangeAspect="1"/>
          </p:cNvPicPr>
          <p:nvPr/>
        </p:nvPicPr>
        <p:blipFill>
          <a:blip r:embed="rId2"/>
          <a:stretch>
            <a:fillRect/>
          </a:stretch>
        </p:blipFill>
        <p:spPr>
          <a:xfrm>
            <a:off x="7543800" y="228601"/>
            <a:ext cx="1576248" cy="6234545"/>
          </a:xfrm>
          <a:prstGeom prst="rect">
            <a:avLst/>
          </a:prstGeom>
        </p:spPr>
      </p:pic>
      <p:sp>
        <p:nvSpPr>
          <p:cNvPr id="5" name="Rectangle 4"/>
          <p:cNvSpPr/>
          <p:nvPr/>
        </p:nvSpPr>
        <p:spPr bwMode="auto">
          <a:xfrm>
            <a:off x="28194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TextBox 6"/>
          <p:cNvSpPr txBox="1"/>
          <p:nvPr/>
        </p:nvSpPr>
        <p:spPr>
          <a:xfrm>
            <a:off x="3035250" y="1752600"/>
            <a:ext cx="469950" cy="707886"/>
          </a:xfrm>
          <a:prstGeom prst="rect">
            <a:avLst/>
          </a:prstGeom>
          <a:noFill/>
        </p:spPr>
        <p:txBody>
          <a:bodyPr wrap="none" rtlCol="0">
            <a:spAutoFit/>
          </a:bodyPr>
          <a:lstStyle/>
          <a:p>
            <a:r>
              <a:rPr lang="en-US" dirty="0">
                <a:solidFill>
                  <a:srgbClr val="FFFFFF"/>
                </a:solidFill>
              </a:rPr>
              <a:t>1</a:t>
            </a:r>
          </a:p>
        </p:txBody>
      </p:sp>
      <p:sp>
        <p:nvSpPr>
          <p:cNvPr id="8" name="Rectangle 7"/>
          <p:cNvSpPr/>
          <p:nvPr/>
        </p:nvSpPr>
        <p:spPr bwMode="auto">
          <a:xfrm>
            <a:off x="36576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9" name="TextBox 8"/>
          <p:cNvSpPr txBox="1"/>
          <p:nvPr/>
        </p:nvSpPr>
        <p:spPr>
          <a:xfrm>
            <a:off x="3873450" y="1752600"/>
            <a:ext cx="469950" cy="707886"/>
          </a:xfrm>
          <a:prstGeom prst="rect">
            <a:avLst/>
          </a:prstGeom>
          <a:noFill/>
        </p:spPr>
        <p:txBody>
          <a:bodyPr wrap="none" rtlCol="0">
            <a:spAutoFit/>
          </a:bodyPr>
          <a:lstStyle/>
          <a:p>
            <a:r>
              <a:rPr lang="en-US" dirty="0">
                <a:solidFill>
                  <a:srgbClr val="FFFFFF"/>
                </a:solidFill>
              </a:rPr>
              <a:t>2</a:t>
            </a:r>
          </a:p>
        </p:txBody>
      </p:sp>
      <p:sp>
        <p:nvSpPr>
          <p:cNvPr id="10" name="Rectangle 9"/>
          <p:cNvSpPr/>
          <p:nvPr/>
        </p:nvSpPr>
        <p:spPr bwMode="auto">
          <a:xfrm>
            <a:off x="44958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1" name="TextBox 10"/>
          <p:cNvSpPr txBox="1"/>
          <p:nvPr/>
        </p:nvSpPr>
        <p:spPr>
          <a:xfrm>
            <a:off x="4711650" y="1752600"/>
            <a:ext cx="469950" cy="707886"/>
          </a:xfrm>
          <a:prstGeom prst="rect">
            <a:avLst/>
          </a:prstGeom>
          <a:noFill/>
        </p:spPr>
        <p:txBody>
          <a:bodyPr wrap="none" rtlCol="0">
            <a:spAutoFit/>
          </a:bodyPr>
          <a:lstStyle/>
          <a:p>
            <a:r>
              <a:rPr lang="en-US" dirty="0">
                <a:solidFill>
                  <a:srgbClr val="FFFFFF"/>
                </a:solidFill>
              </a:rPr>
              <a:t>3</a:t>
            </a:r>
          </a:p>
        </p:txBody>
      </p:sp>
      <p:sp>
        <p:nvSpPr>
          <p:cNvPr id="12" name="Rectangle 11"/>
          <p:cNvSpPr/>
          <p:nvPr/>
        </p:nvSpPr>
        <p:spPr bwMode="auto">
          <a:xfrm>
            <a:off x="28194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3" name="TextBox 12"/>
          <p:cNvSpPr txBox="1"/>
          <p:nvPr/>
        </p:nvSpPr>
        <p:spPr>
          <a:xfrm>
            <a:off x="3035250" y="2514600"/>
            <a:ext cx="469950" cy="707886"/>
          </a:xfrm>
          <a:prstGeom prst="rect">
            <a:avLst/>
          </a:prstGeom>
          <a:noFill/>
        </p:spPr>
        <p:txBody>
          <a:bodyPr wrap="none" rtlCol="0">
            <a:spAutoFit/>
          </a:bodyPr>
          <a:lstStyle/>
          <a:p>
            <a:r>
              <a:rPr lang="en-US" dirty="0">
                <a:solidFill>
                  <a:srgbClr val="FFFFFF"/>
                </a:solidFill>
              </a:rPr>
              <a:t>4</a:t>
            </a:r>
          </a:p>
        </p:txBody>
      </p:sp>
      <p:sp>
        <p:nvSpPr>
          <p:cNvPr id="14" name="Rectangle 13"/>
          <p:cNvSpPr/>
          <p:nvPr/>
        </p:nvSpPr>
        <p:spPr bwMode="auto">
          <a:xfrm>
            <a:off x="36576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5" name="TextBox 14"/>
          <p:cNvSpPr txBox="1"/>
          <p:nvPr/>
        </p:nvSpPr>
        <p:spPr>
          <a:xfrm>
            <a:off x="3873450" y="2514600"/>
            <a:ext cx="469950" cy="707886"/>
          </a:xfrm>
          <a:prstGeom prst="rect">
            <a:avLst/>
          </a:prstGeom>
          <a:noFill/>
        </p:spPr>
        <p:txBody>
          <a:bodyPr wrap="none" rtlCol="0">
            <a:spAutoFit/>
          </a:bodyPr>
          <a:lstStyle/>
          <a:p>
            <a:r>
              <a:rPr lang="en-US" dirty="0">
                <a:solidFill>
                  <a:srgbClr val="FFFFFF"/>
                </a:solidFill>
              </a:rPr>
              <a:t>5</a:t>
            </a:r>
          </a:p>
        </p:txBody>
      </p:sp>
      <p:sp>
        <p:nvSpPr>
          <p:cNvPr id="16" name="Rectangle 15"/>
          <p:cNvSpPr/>
          <p:nvPr/>
        </p:nvSpPr>
        <p:spPr bwMode="auto">
          <a:xfrm>
            <a:off x="44958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TextBox 16"/>
          <p:cNvSpPr txBox="1"/>
          <p:nvPr/>
        </p:nvSpPr>
        <p:spPr>
          <a:xfrm>
            <a:off x="4711650" y="2514600"/>
            <a:ext cx="469950" cy="707886"/>
          </a:xfrm>
          <a:prstGeom prst="rect">
            <a:avLst/>
          </a:prstGeom>
          <a:noFill/>
        </p:spPr>
        <p:txBody>
          <a:bodyPr wrap="none" rtlCol="0">
            <a:spAutoFit/>
          </a:bodyPr>
          <a:lstStyle/>
          <a:p>
            <a:r>
              <a:rPr lang="en-US" dirty="0">
                <a:solidFill>
                  <a:srgbClr val="FFFFFF"/>
                </a:solidFill>
              </a:rPr>
              <a:t>6</a:t>
            </a:r>
          </a:p>
        </p:txBody>
      </p:sp>
      <p:sp>
        <p:nvSpPr>
          <p:cNvPr id="18" name="Rectangle 17"/>
          <p:cNvSpPr/>
          <p:nvPr/>
        </p:nvSpPr>
        <p:spPr bwMode="auto">
          <a:xfrm>
            <a:off x="28194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9" name="TextBox 18"/>
          <p:cNvSpPr txBox="1"/>
          <p:nvPr/>
        </p:nvSpPr>
        <p:spPr>
          <a:xfrm>
            <a:off x="3035250" y="3276600"/>
            <a:ext cx="469950" cy="707886"/>
          </a:xfrm>
          <a:prstGeom prst="rect">
            <a:avLst/>
          </a:prstGeom>
          <a:noFill/>
        </p:spPr>
        <p:txBody>
          <a:bodyPr wrap="none" rtlCol="0">
            <a:spAutoFit/>
          </a:bodyPr>
          <a:lstStyle/>
          <a:p>
            <a:r>
              <a:rPr lang="en-US" dirty="0">
                <a:solidFill>
                  <a:srgbClr val="FFFFFF"/>
                </a:solidFill>
              </a:rPr>
              <a:t>7</a:t>
            </a:r>
          </a:p>
        </p:txBody>
      </p:sp>
      <p:sp>
        <p:nvSpPr>
          <p:cNvPr id="20" name="Rectangle 19"/>
          <p:cNvSpPr/>
          <p:nvPr/>
        </p:nvSpPr>
        <p:spPr bwMode="auto">
          <a:xfrm>
            <a:off x="36576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873450" y="3276600"/>
            <a:ext cx="469950" cy="707886"/>
          </a:xfrm>
          <a:prstGeom prst="rect">
            <a:avLst/>
          </a:prstGeom>
          <a:noFill/>
        </p:spPr>
        <p:txBody>
          <a:bodyPr wrap="none" rtlCol="0">
            <a:spAutoFit/>
          </a:bodyPr>
          <a:lstStyle/>
          <a:p>
            <a:r>
              <a:rPr lang="en-US" dirty="0">
                <a:solidFill>
                  <a:srgbClr val="FFFFFF"/>
                </a:solidFill>
              </a:rPr>
              <a:t>8</a:t>
            </a:r>
          </a:p>
        </p:txBody>
      </p:sp>
      <p:sp>
        <p:nvSpPr>
          <p:cNvPr id="22" name="Rectangle 21"/>
          <p:cNvSpPr/>
          <p:nvPr/>
        </p:nvSpPr>
        <p:spPr bwMode="auto">
          <a:xfrm>
            <a:off x="44958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3" name="TextBox 22"/>
          <p:cNvSpPr txBox="1"/>
          <p:nvPr/>
        </p:nvSpPr>
        <p:spPr>
          <a:xfrm>
            <a:off x="4711650" y="3276600"/>
            <a:ext cx="469950" cy="707886"/>
          </a:xfrm>
          <a:prstGeom prst="rect">
            <a:avLst/>
          </a:prstGeom>
          <a:noFill/>
        </p:spPr>
        <p:txBody>
          <a:bodyPr wrap="none" rtlCol="0">
            <a:spAutoFit/>
          </a:bodyPr>
          <a:lstStyle/>
          <a:p>
            <a:r>
              <a:rPr lang="en-US" dirty="0">
                <a:solidFill>
                  <a:srgbClr val="FFFFFF"/>
                </a:solidFill>
              </a:rPr>
              <a:t>9</a:t>
            </a:r>
          </a:p>
        </p:txBody>
      </p:sp>
    </p:spTree>
    <p:extLst>
      <p:ext uri="{BB962C8B-B14F-4D97-AF65-F5344CB8AC3E}">
        <p14:creationId xmlns:p14="http://schemas.microsoft.com/office/powerpoint/2010/main" val="2771765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a:t>
            </a:r>
          </a:p>
        </p:txBody>
      </p:sp>
      <p:sp>
        <p:nvSpPr>
          <p:cNvPr id="3" name="Content Placeholder 2"/>
          <p:cNvSpPr>
            <a:spLocks noGrp="1"/>
          </p:cNvSpPr>
          <p:nvPr>
            <p:ph idx="1"/>
          </p:nvPr>
        </p:nvSpPr>
        <p:spPr/>
        <p:txBody>
          <a:bodyPr/>
          <a:lstStyle/>
          <a:p>
            <a:r>
              <a:rPr lang="en-US" sz="2400" dirty="0"/>
              <a:t>Definitions</a:t>
            </a:r>
          </a:p>
          <a:p>
            <a:pPr lvl="1"/>
            <a:r>
              <a:rPr lang="en-US" sz="2000" dirty="0"/>
              <a:t>1.  Cell can be connected to any number of surrounding cells</a:t>
            </a:r>
          </a:p>
          <a:p>
            <a:pPr lvl="1"/>
            <a:r>
              <a:rPr lang="en-US" sz="2000" dirty="0"/>
              <a:t>2.  Not a regular MODFLOW grid</a:t>
            </a:r>
          </a:p>
          <a:p>
            <a:r>
              <a:rPr lang="en-US" sz="2400" dirty="0"/>
              <a:t>Why use them?</a:t>
            </a:r>
          </a:p>
          <a:p>
            <a:pPr lvl="1"/>
            <a:r>
              <a:rPr lang="en-US" sz="2000" dirty="0"/>
              <a:t>Grid can conform to irregular model domain boundaries</a:t>
            </a:r>
          </a:p>
          <a:p>
            <a:pPr lvl="1"/>
            <a:r>
              <a:rPr lang="en-US" sz="2000" dirty="0"/>
              <a:t>Resolution can be added in areas of interest</a:t>
            </a:r>
          </a:p>
          <a:p>
            <a:r>
              <a:rPr lang="en-US" sz="2400" dirty="0"/>
              <a:t>Why not use them?</a:t>
            </a:r>
          </a:p>
          <a:p>
            <a:pPr lvl="1"/>
            <a:r>
              <a:rPr lang="en-US" sz="2000" dirty="0"/>
              <a:t>More complicated to work with</a:t>
            </a:r>
          </a:p>
          <a:p>
            <a:pPr lvl="1"/>
            <a:r>
              <a:rPr lang="en-US" sz="2000" dirty="0"/>
              <a:t>Poor grid design can lead to errors in the flow solution that are difficult to find and quantify</a:t>
            </a:r>
          </a:p>
        </p:txBody>
      </p:sp>
    </p:spTree>
    <p:extLst>
      <p:ext uri="{BB962C8B-B14F-4D97-AF65-F5344CB8AC3E}">
        <p14:creationId xmlns:p14="http://schemas.microsoft.com/office/powerpoint/2010/main" val="3294037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FE420-7614-D13A-87A6-AA8259694E2B}"/>
              </a:ext>
            </a:extLst>
          </p:cNvPr>
          <p:cNvSpPr>
            <a:spLocks noGrp="1"/>
          </p:cNvSpPr>
          <p:nvPr>
            <p:ph type="title"/>
          </p:nvPr>
        </p:nvSpPr>
        <p:spPr/>
        <p:txBody>
          <a:bodyPr/>
          <a:lstStyle/>
          <a:p>
            <a:r>
              <a:rPr lang="en-US" dirty="0"/>
              <a:t>MODFLOW 6 and FloPy Examples</a:t>
            </a:r>
          </a:p>
        </p:txBody>
      </p:sp>
      <p:sp>
        <p:nvSpPr>
          <p:cNvPr id="3" name="Content Placeholder 2">
            <a:extLst>
              <a:ext uri="{FF2B5EF4-FFF2-40B4-BE49-F238E27FC236}">
                <a16:creationId xmlns:a16="http://schemas.microsoft.com/office/drawing/2014/main" id="{B2337DDB-75B2-5041-CDDD-B468923D5C94}"/>
              </a:ext>
            </a:extLst>
          </p:cNvPr>
          <p:cNvSpPr>
            <a:spLocks noGrp="1"/>
          </p:cNvSpPr>
          <p:nvPr>
            <p:ph idx="1"/>
          </p:nvPr>
        </p:nvSpPr>
        <p:spPr>
          <a:xfrm>
            <a:off x="838200" y="1825625"/>
            <a:ext cx="3850037" cy="4351338"/>
          </a:xfrm>
        </p:spPr>
        <p:txBody>
          <a:bodyPr/>
          <a:lstStyle/>
          <a:p>
            <a:r>
              <a:rPr lang="en-US" sz="2400" dirty="0"/>
              <a:t>Simple example of groundwater flow in an island</a:t>
            </a:r>
          </a:p>
          <a:p>
            <a:r>
              <a:rPr lang="en-US" sz="2400" dirty="0"/>
              <a:t>Aquifer bottom is at -100 m</a:t>
            </a:r>
          </a:p>
          <a:p>
            <a:r>
              <a:rPr lang="en-US" sz="2400" dirty="0"/>
              <a:t>Hydraulic conductivity is 1 m/d</a:t>
            </a:r>
          </a:p>
          <a:p>
            <a:r>
              <a:rPr lang="en-US" sz="2400" dirty="0"/>
              <a:t>Head at coastline is 1 m</a:t>
            </a:r>
          </a:p>
          <a:p>
            <a:r>
              <a:rPr lang="en-US" sz="2400" dirty="0"/>
              <a:t>Recharge is 0.001 m/d</a:t>
            </a:r>
          </a:p>
        </p:txBody>
      </p:sp>
      <p:pic>
        <p:nvPicPr>
          <p:cNvPr id="2049" name="Picture 1">
            <a:extLst>
              <a:ext uri="{FF2B5EF4-FFF2-40B4-BE49-F238E27FC236}">
                <a16:creationId xmlns:a16="http://schemas.microsoft.com/office/drawing/2014/main" id="{41A699D4-46C9-7EFE-45FD-FF2FF8C8D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128" y="1890188"/>
            <a:ext cx="6095427" cy="448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213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6073DA-D48F-2552-695E-C03DC97284AB}"/>
              </a:ext>
            </a:extLst>
          </p:cNvPr>
          <p:cNvSpPr txBox="1"/>
          <p:nvPr/>
        </p:nvSpPr>
        <p:spPr>
          <a:xfrm>
            <a:off x="2723880" y="432800"/>
            <a:ext cx="2568332" cy="338554"/>
          </a:xfrm>
          <a:prstGeom prst="rect">
            <a:avLst/>
          </a:prstGeom>
          <a:noFill/>
        </p:spPr>
        <p:txBody>
          <a:bodyPr wrap="none" rtlCol="0">
            <a:spAutoFit/>
          </a:bodyPr>
          <a:lstStyle/>
          <a:p>
            <a:r>
              <a:rPr lang="en-US" sz="1600" dirty="0">
                <a:solidFill>
                  <a:schemeClr val="bg1"/>
                </a:solidFill>
              </a:rPr>
              <a:t>Example 2 -- Regular Grid</a:t>
            </a:r>
          </a:p>
        </p:txBody>
      </p:sp>
      <p:sp>
        <p:nvSpPr>
          <p:cNvPr id="6" name="TextBox 5">
            <a:extLst>
              <a:ext uri="{FF2B5EF4-FFF2-40B4-BE49-F238E27FC236}">
                <a16:creationId xmlns:a16="http://schemas.microsoft.com/office/drawing/2014/main" id="{7431DD0E-4017-B292-6226-CD2DB4309CFB}"/>
              </a:ext>
            </a:extLst>
          </p:cNvPr>
          <p:cNvSpPr txBox="1"/>
          <p:nvPr/>
        </p:nvSpPr>
        <p:spPr>
          <a:xfrm>
            <a:off x="6699271" y="446920"/>
            <a:ext cx="2707793" cy="338554"/>
          </a:xfrm>
          <a:prstGeom prst="rect">
            <a:avLst/>
          </a:prstGeom>
          <a:noFill/>
        </p:spPr>
        <p:txBody>
          <a:bodyPr wrap="none" rtlCol="0">
            <a:spAutoFit/>
          </a:bodyPr>
          <a:lstStyle/>
          <a:p>
            <a:r>
              <a:rPr lang="en-US" sz="1600" dirty="0">
                <a:solidFill>
                  <a:schemeClr val="bg1"/>
                </a:solidFill>
              </a:rPr>
              <a:t>Example 3 -- Quadtree Grid</a:t>
            </a:r>
          </a:p>
        </p:txBody>
      </p:sp>
      <p:sp>
        <p:nvSpPr>
          <p:cNvPr id="7" name="TextBox 6">
            <a:extLst>
              <a:ext uri="{FF2B5EF4-FFF2-40B4-BE49-F238E27FC236}">
                <a16:creationId xmlns:a16="http://schemas.microsoft.com/office/drawing/2014/main" id="{923A6FA6-B8AE-75E2-0FC6-B202573A0BE2}"/>
              </a:ext>
            </a:extLst>
          </p:cNvPr>
          <p:cNvSpPr txBox="1"/>
          <p:nvPr/>
        </p:nvSpPr>
        <p:spPr>
          <a:xfrm>
            <a:off x="2723880" y="3583793"/>
            <a:ext cx="2545762" cy="338554"/>
          </a:xfrm>
          <a:prstGeom prst="rect">
            <a:avLst/>
          </a:prstGeom>
          <a:noFill/>
        </p:spPr>
        <p:txBody>
          <a:bodyPr wrap="none" rtlCol="0">
            <a:spAutoFit/>
          </a:bodyPr>
          <a:lstStyle/>
          <a:p>
            <a:r>
              <a:rPr lang="en-US" sz="1600" dirty="0">
                <a:solidFill>
                  <a:schemeClr val="bg1"/>
                </a:solidFill>
              </a:rPr>
              <a:t>Example 4 -- Voronoi Grid</a:t>
            </a:r>
          </a:p>
        </p:txBody>
      </p:sp>
      <p:sp>
        <p:nvSpPr>
          <p:cNvPr id="8" name="TextBox 7">
            <a:extLst>
              <a:ext uri="{FF2B5EF4-FFF2-40B4-BE49-F238E27FC236}">
                <a16:creationId xmlns:a16="http://schemas.microsoft.com/office/drawing/2014/main" id="{1CED873E-5964-661A-7F6B-41058B86EBDD}"/>
              </a:ext>
            </a:extLst>
          </p:cNvPr>
          <p:cNvSpPr txBox="1"/>
          <p:nvPr/>
        </p:nvSpPr>
        <p:spPr>
          <a:xfrm>
            <a:off x="6327952" y="3583793"/>
            <a:ext cx="3446777" cy="338554"/>
          </a:xfrm>
          <a:prstGeom prst="rect">
            <a:avLst/>
          </a:prstGeom>
          <a:noFill/>
        </p:spPr>
        <p:txBody>
          <a:bodyPr wrap="none" rtlCol="0">
            <a:spAutoFit/>
          </a:bodyPr>
          <a:lstStyle/>
          <a:p>
            <a:r>
              <a:rPr lang="en-US" sz="1600" dirty="0">
                <a:solidFill>
                  <a:schemeClr val="bg1"/>
                </a:solidFill>
              </a:rPr>
              <a:t>Example 5 -- Local Grid Refinement</a:t>
            </a:r>
          </a:p>
        </p:txBody>
      </p:sp>
      <p:pic>
        <p:nvPicPr>
          <p:cNvPr id="2" name="Picture 1">
            <a:extLst>
              <a:ext uri="{FF2B5EF4-FFF2-40B4-BE49-F238E27FC236}">
                <a16:creationId xmlns:a16="http://schemas.microsoft.com/office/drawing/2014/main" id="{28C58786-C1A9-0F47-90AD-C241E093947B}"/>
              </a:ext>
            </a:extLst>
          </p:cNvPr>
          <p:cNvPicPr>
            <a:picLocks noChangeAspect="1"/>
          </p:cNvPicPr>
          <p:nvPr/>
        </p:nvPicPr>
        <p:blipFill>
          <a:blip r:embed="rId3"/>
          <a:stretch>
            <a:fillRect/>
          </a:stretch>
        </p:blipFill>
        <p:spPr>
          <a:xfrm>
            <a:off x="2212587" y="802132"/>
            <a:ext cx="3373190" cy="2668539"/>
          </a:xfrm>
          <a:prstGeom prst="rect">
            <a:avLst/>
          </a:prstGeom>
        </p:spPr>
      </p:pic>
      <p:pic>
        <p:nvPicPr>
          <p:cNvPr id="3" name="Picture 2">
            <a:extLst>
              <a:ext uri="{FF2B5EF4-FFF2-40B4-BE49-F238E27FC236}">
                <a16:creationId xmlns:a16="http://schemas.microsoft.com/office/drawing/2014/main" id="{B0B8FD9A-E010-CD9D-E5FB-5C127EDACC43}"/>
              </a:ext>
            </a:extLst>
          </p:cNvPr>
          <p:cNvPicPr>
            <a:picLocks noChangeAspect="1"/>
          </p:cNvPicPr>
          <p:nvPr/>
        </p:nvPicPr>
        <p:blipFill>
          <a:blip r:embed="rId4"/>
          <a:stretch>
            <a:fillRect/>
          </a:stretch>
        </p:blipFill>
        <p:spPr>
          <a:xfrm>
            <a:off x="6327952" y="824514"/>
            <a:ext cx="3412576" cy="2623773"/>
          </a:xfrm>
          <a:prstGeom prst="rect">
            <a:avLst/>
          </a:prstGeom>
        </p:spPr>
      </p:pic>
      <p:pic>
        <p:nvPicPr>
          <p:cNvPr id="4" name="Picture 3">
            <a:extLst>
              <a:ext uri="{FF2B5EF4-FFF2-40B4-BE49-F238E27FC236}">
                <a16:creationId xmlns:a16="http://schemas.microsoft.com/office/drawing/2014/main" id="{108C6106-802F-E84B-9FFC-101D3056D671}"/>
              </a:ext>
            </a:extLst>
          </p:cNvPr>
          <p:cNvPicPr>
            <a:picLocks noChangeAspect="1"/>
          </p:cNvPicPr>
          <p:nvPr/>
        </p:nvPicPr>
        <p:blipFill>
          <a:blip r:embed="rId5"/>
          <a:stretch>
            <a:fillRect/>
          </a:stretch>
        </p:blipFill>
        <p:spPr>
          <a:xfrm>
            <a:off x="2131576" y="3953125"/>
            <a:ext cx="3454201" cy="2668539"/>
          </a:xfrm>
          <a:prstGeom prst="rect">
            <a:avLst/>
          </a:prstGeom>
        </p:spPr>
      </p:pic>
      <p:pic>
        <p:nvPicPr>
          <p:cNvPr id="9" name="Picture 8">
            <a:extLst>
              <a:ext uri="{FF2B5EF4-FFF2-40B4-BE49-F238E27FC236}">
                <a16:creationId xmlns:a16="http://schemas.microsoft.com/office/drawing/2014/main" id="{3FB6A1A3-50DF-C09F-7CE9-5B94B71EA7F0}"/>
              </a:ext>
            </a:extLst>
          </p:cNvPr>
          <p:cNvPicPr>
            <a:picLocks noChangeAspect="1"/>
          </p:cNvPicPr>
          <p:nvPr/>
        </p:nvPicPr>
        <p:blipFill>
          <a:blip r:embed="rId6"/>
          <a:stretch>
            <a:fillRect/>
          </a:stretch>
        </p:blipFill>
        <p:spPr>
          <a:xfrm>
            <a:off x="6283989" y="3864632"/>
            <a:ext cx="3500502" cy="2757032"/>
          </a:xfrm>
          <a:prstGeom prst="rect">
            <a:avLst/>
          </a:prstGeom>
        </p:spPr>
      </p:pic>
    </p:spTree>
    <p:extLst>
      <p:ext uri="{BB962C8B-B14F-4D97-AF65-F5344CB8AC3E}">
        <p14:creationId xmlns:p14="http://schemas.microsoft.com/office/powerpoint/2010/main" val="1873542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CVFD Requirements</a:t>
            </a:r>
          </a:p>
        </p:txBody>
      </p:sp>
      <p:pic>
        <p:nvPicPr>
          <p:cNvPr id="6" name="Picture 5"/>
          <p:cNvPicPr>
            <a:picLocks noChangeAspect="1"/>
          </p:cNvPicPr>
          <p:nvPr/>
        </p:nvPicPr>
        <p:blipFill>
          <a:blip r:embed="rId2"/>
          <a:stretch>
            <a:fillRect/>
          </a:stretch>
        </p:blipFill>
        <p:spPr>
          <a:xfrm>
            <a:off x="6629400" y="1143000"/>
            <a:ext cx="3471946" cy="5152516"/>
          </a:xfrm>
          <a:prstGeom prst="rect">
            <a:avLst/>
          </a:prstGeom>
        </p:spPr>
      </p:pic>
      <p:sp>
        <p:nvSpPr>
          <p:cNvPr id="7" name="TextBox 6"/>
          <p:cNvSpPr txBox="1"/>
          <p:nvPr/>
        </p:nvSpPr>
        <p:spPr>
          <a:xfrm>
            <a:off x="1752600" y="2501206"/>
            <a:ext cx="3276600" cy="1384995"/>
          </a:xfrm>
          <a:prstGeom prst="rect">
            <a:avLst/>
          </a:prstGeom>
          <a:noFill/>
        </p:spPr>
        <p:txBody>
          <a:bodyPr wrap="square" rtlCol="0">
            <a:spAutoFit/>
          </a:bodyPr>
          <a:lstStyle/>
          <a:p>
            <a:r>
              <a:rPr lang="en-US" sz="2800" dirty="0">
                <a:solidFill>
                  <a:schemeClr val="bg1"/>
                </a:solidFill>
              </a:rPr>
              <a:t>Connecting line bisects shared cell face at right angle</a:t>
            </a:r>
          </a:p>
        </p:txBody>
      </p:sp>
      <p:sp>
        <p:nvSpPr>
          <p:cNvPr id="8" name="TextBox 7"/>
          <p:cNvSpPr txBox="1"/>
          <p:nvPr/>
        </p:nvSpPr>
        <p:spPr>
          <a:xfrm>
            <a:off x="3886200" y="4734580"/>
            <a:ext cx="3276600" cy="523220"/>
          </a:xfrm>
          <a:prstGeom prst="rect">
            <a:avLst/>
          </a:prstGeom>
          <a:noFill/>
        </p:spPr>
        <p:txBody>
          <a:bodyPr wrap="square" rtlCol="0">
            <a:spAutoFit/>
          </a:bodyPr>
          <a:lstStyle/>
          <a:p>
            <a:r>
              <a:rPr lang="en-US" sz="2800" dirty="0">
                <a:solidFill>
                  <a:schemeClr val="bg1"/>
                </a:solidFill>
              </a:rPr>
              <a:t>Possible issues</a:t>
            </a:r>
          </a:p>
        </p:txBody>
      </p:sp>
      <p:sp>
        <p:nvSpPr>
          <p:cNvPr id="9" name="TextBox 8"/>
          <p:cNvSpPr txBox="1"/>
          <p:nvPr/>
        </p:nvSpPr>
        <p:spPr>
          <a:xfrm>
            <a:off x="5486400" y="2209800"/>
            <a:ext cx="3276600" cy="523220"/>
          </a:xfrm>
          <a:prstGeom prst="rect">
            <a:avLst/>
          </a:prstGeom>
          <a:noFill/>
        </p:spPr>
        <p:txBody>
          <a:bodyPr wrap="square" rtlCol="0">
            <a:spAutoFit/>
          </a:bodyPr>
          <a:lstStyle/>
          <a:p>
            <a:r>
              <a:rPr lang="en-US" sz="2800" dirty="0">
                <a:solidFill>
                  <a:schemeClr val="bg1"/>
                </a:solidFill>
              </a:rPr>
              <a:t>Good</a:t>
            </a:r>
          </a:p>
        </p:txBody>
      </p:sp>
    </p:spTree>
    <p:extLst>
      <p:ext uri="{BB962C8B-B14F-4D97-AF65-F5344CB8AC3E}">
        <p14:creationId xmlns:p14="http://schemas.microsoft.com/office/powerpoint/2010/main" val="373480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Unstructured Grids</a:t>
            </a:r>
          </a:p>
        </p:txBody>
      </p:sp>
      <p:sp>
        <p:nvSpPr>
          <p:cNvPr id="3" name="Content Placeholder 2"/>
          <p:cNvSpPr>
            <a:spLocks noGrp="1"/>
          </p:cNvSpPr>
          <p:nvPr>
            <p:ph idx="1"/>
          </p:nvPr>
        </p:nvSpPr>
        <p:spPr/>
        <p:txBody>
          <a:bodyPr/>
          <a:lstStyle/>
          <a:p>
            <a:r>
              <a:rPr lang="en-US" dirty="0"/>
              <a:t>Rectangular based</a:t>
            </a:r>
          </a:p>
          <a:p>
            <a:pPr lvl="1"/>
            <a:r>
              <a:rPr lang="en-US" dirty="0" err="1"/>
              <a:t>Quadpatch</a:t>
            </a:r>
            <a:endParaRPr lang="en-US" dirty="0"/>
          </a:p>
          <a:p>
            <a:pPr lvl="1"/>
            <a:r>
              <a:rPr lang="en-US" dirty="0" err="1"/>
              <a:t>Quadtree</a:t>
            </a:r>
            <a:r>
              <a:rPr lang="en-US" dirty="0"/>
              <a:t> / </a:t>
            </a:r>
            <a:r>
              <a:rPr lang="en-US" dirty="0" err="1"/>
              <a:t>Octree</a:t>
            </a:r>
            <a:endParaRPr lang="en-US" dirty="0"/>
          </a:p>
          <a:p>
            <a:r>
              <a:rPr lang="en-US" dirty="0"/>
              <a:t>Triangular</a:t>
            </a:r>
          </a:p>
          <a:p>
            <a:r>
              <a:rPr lang="en-US" dirty="0" err="1"/>
              <a:t>Voronoi</a:t>
            </a:r>
            <a:endParaRPr lang="en-US" dirty="0"/>
          </a:p>
          <a:p>
            <a:r>
              <a:rPr lang="en-US" dirty="0"/>
              <a:t>Others</a:t>
            </a:r>
          </a:p>
        </p:txBody>
      </p:sp>
      <p:pic>
        <p:nvPicPr>
          <p:cNvPr id="4" name="Picture 3"/>
          <p:cNvPicPr>
            <a:picLocks noChangeAspect="1"/>
          </p:cNvPicPr>
          <p:nvPr/>
        </p:nvPicPr>
        <p:blipFill>
          <a:blip r:embed="rId2"/>
          <a:stretch>
            <a:fillRect/>
          </a:stretch>
        </p:blipFill>
        <p:spPr>
          <a:xfrm>
            <a:off x="6122068" y="1447801"/>
            <a:ext cx="1955132" cy="1792205"/>
          </a:xfrm>
          <a:prstGeom prst="rect">
            <a:avLst/>
          </a:prstGeom>
        </p:spPr>
      </p:pic>
      <p:pic>
        <p:nvPicPr>
          <p:cNvPr id="5" name="Picture 4"/>
          <p:cNvPicPr>
            <a:picLocks noChangeAspect="1"/>
          </p:cNvPicPr>
          <p:nvPr/>
        </p:nvPicPr>
        <p:blipFill>
          <a:blip r:embed="rId3"/>
          <a:stretch>
            <a:fillRect/>
          </a:stretch>
        </p:blipFill>
        <p:spPr>
          <a:xfrm>
            <a:off x="8382000" y="3962400"/>
            <a:ext cx="2157814" cy="1964256"/>
          </a:xfrm>
          <a:prstGeom prst="rect">
            <a:avLst/>
          </a:prstGeom>
        </p:spPr>
      </p:pic>
      <p:pic>
        <p:nvPicPr>
          <p:cNvPr id="6" name="Picture 5"/>
          <p:cNvPicPr>
            <a:picLocks noChangeAspect="1"/>
          </p:cNvPicPr>
          <p:nvPr/>
        </p:nvPicPr>
        <p:blipFill>
          <a:blip r:embed="rId4"/>
          <a:stretch>
            <a:fillRect/>
          </a:stretch>
        </p:blipFill>
        <p:spPr>
          <a:xfrm>
            <a:off x="8673212" y="1038700"/>
            <a:ext cx="1805239" cy="1909513"/>
          </a:xfrm>
          <a:prstGeom prst="rect">
            <a:avLst/>
          </a:prstGeom>
        </p:spPr>
      </p:pic>
      <p:pic>
        <p:nvPicPr>
          <p:cNvPr id="7" name="Picture 6"/>
          <p:cNvPicPr>
            <a:picLocks noChangeAspect="1"/>
          </p:cNvPicPr>
          <p:nvPr/>
        </p:nvPicPr>
        <p:blipFill>
          <a:blip r:embed="rId5"/>
          <a:stretch>
            <a:fillRect/>
          </a:stretch>
        </p:blipFill>
        <p:spPr>
          <a:xfrm>
            <a:off x="1981200" y="4826232"/>
            <a:ext cx="2799424" cy="1726968"/>
          </a:xfrm>
          <a:prstGeom prst="rect">
            <a:avLst/>
          </a:prstGeom>
        </p:spPr>
      </p:pic>
      <p:pic>
        <p:nvPicPr>
          <p:cNvPr id="8" name="Picture 7"/>
          <p:cNvPicPr>
            <a:picLocks noChangeAspect="1"/>
          </p:cNvPicPr>
          <p:nvPr/>
        </p:nvPicPr>
        <p:blipFill>
          <a:blip r:embed="rId6"/>
          <a:stretch>
            <a:fillRect/>
          </a:stretch>
        </p:blipFill>
        <p:spPr>
          <a:xfrm>
            <a:off x="5181600" y="3810001"/>
            <a:ext cx="2783652" cy="1695425"/>
          </a:xfrm>
          <a:prstGeom prst="rect">
            <a:avLst/>
          </a:prstGeom>
        </p:spPr>
      </p:pic>
    </p:spTree>
    <p:extLst>
      <p:ext uri="{BB962C8B-B14F-4D97-AF65-F5344CB8AC3E}">
        <p14:creationId xmlns:p14="http://schemas.microsoft.com/office/powerpoint/2010/main" val="246032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Consequences of Poor Grids</a:t>
            </a:r>
          </a:p>
        </p:txBody>
      </p:sp>
      <p:pic>
        <p:nvPicPr>
          <p:cNvPr id="5" name="Picture 4"/>
          <p:cNvPicPr>
            <a:picLocks noChangeAspect="1"/>
          </p:cNvPicPr>
          <p:nvPr/>
        </p:nvPicPr>
        <p:blipFill>
          <a:blip r:embed="rId2"/>
          <a:stretch>
            <a:fillRect/>
          </a:stretch>
        </p:blipFill>
        <p:spPr>
          <a:xfrm>
            <a:off x="3438466" y="1114032"/>
            <a:ext cx="5476935" cy="5667768"/>
          </a:xfrm>
          <a:prstGeom prst="rect">
            <a:avLst/>
          </a:prstGeom>
        </p:spPr>
      </p:pic>
    </p:spTree>
    <p:extLst>
      <p:ext uri="{BB962C8B-B14F-4D97-AF65-F5344CB8AC3E}">
        <p14:creationId xmlns:p14="http://schemas.microsoft.com/office/powerpoint/2010/main" val="260271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Consequences of Poor Grids</a:t>
            </a:r>
          </a:p>
        </p:txBody>
      </p:sp>
      <p:pic>
        <p:nvPicPr>
          <p:cNvPr id="6" name="Picture 5"/>
          <p:cNvPicPr>
            <a:picLocks noChangeAspect="1"/>
          </p:cNvPicPr>
          <p:nvPr/>
        </p:nvPicPr>
        <p:blipFill>
          <a:blip r:embed="rId2"/>
          <a:stretch>
            <a:fillRect/>
          </a:stretch>
        </p:blipFill>
        <p:spPr>
          <a:xfrm>
            <a:off x="3324248" y="1066800"/>
            <a:ext cx="6886552" cy="5667768"/>
          </a:xfrm>
          <a:prstGeom prst="rect">
            <a:avLst/>
          </a:prstGeom>
        </p:spPr>
      </p:pic>
    </p:spTree>
    <p:extLst>
      <p:ext uri="{BB962C8B-B14F-4D97-AF65-F5344CB8AC3E}">
        <p14:creationId xmlns:p14="http://schemas.microsoft.com/office/powerpoint/2010/main" val="1791350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Ghost-Node Correction</a:t>
            </a:r>
          </a:p>
        </p:txBody>
      </p:sp>
      <p:sp>
        <p:nvSpPr>
          <p:cNvPr id="3" name="Content Placeholder 2"/>
          <p:cNvSpPr>
            <a:spLocks noGrp="1"/>
          </p:cNvSpPr>
          <p:nvPr>
            <p:ph idx="1"/>
          </p:nvPr>
        </p:nvSpPr>
        <p:spPr/>
        <p:txBody>
          <a:bodyPr/>
          <a:lstStyle/>
          <a:p>
            <a:r>
              <a:rPr lang="en-US" dirty="0"/>
              <a:t>Can be used to correct the flow calculation when the CVFD requirement is violated</a:t>
            </a:r>
          </a:p>
        </p:txBody>
      </p:sp>
      <p:pic>
        <p:nvPicPr>
          <p:cNvPr id="5" name="Picture 4"/>
          <p:cNvPicPr>
            <a:picLocks noChangeAspect="1"/>
          </p:cNvPicPr>
          <p:nvPr/>
        </p:nvPicPr>
        <p:blipFill>
          <a:blip r:embed="rId2"/>
          <a:stretch>
            <a:fillRect/>
          </a:stretch>
        </p:blipFill>
        <p:spPr>
          <a:xfrm>
            <a:off x="4934726" y="2371124"/>
            <a:ext cx="5352275" cy="4258277"/>
          </a:xfrm>
          <a:prstGeom prst="rect">
            <a:avLst/>
          </a:prstGeom>
        </p:spPr>
      </p:pic>
      <p:pic>
        <p:nvPicPr>
          <p:cNvPr id="6" name="Picture 5"/>
          <p:cNvPicPr>
            <a:picLocks noChangeAspect="1"/>
          </p:cNvPicPr>
          <p:nvPr/>
        </p:nvPicPr>
        <p:blipFill>
          <a:blip r:embed="rId3"/>
          <a:stretch>
            <a:fillRect/>
          </a:stretch>
        </p:blipFill>
        <p:spPr>
          <a:xfrm>
            <a:off x="1929972" y="4572000"/>
            <a:ext cx="3708828" cy="1072360"/>
          </a:xfrm>
          <a:prstGeom prst="rect">
            <a:avLst/>
          </a:prstGeom>
        </p:spPr>
      </p:pic>
    </p:spTree>
    <p:extLst>
      <p:ext uri="{BB962C8B-B14F-4D97-AF65-F5344CB8AC3E}">
        <p14:creationId xmlns:p14="http://schemas.microsoft.com/office/powerpoint/2010/main" val="695275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Interpolation</a:t>
            </a:r>
          </a:p>
        </p:txBody>
      </p:sp>
      <p:pic>
        <p:nvPicPr>
          <p:cNvPr id="4" name="Picture 3"/>
          <p:cNvPicPr>
            <a:picLocks noChangeAspect="1"/>
          </p:cNvPicPr>
          <p:nvPr/>
        </p:nvPicPr>
        <p:blipFill>
          <a:blip r:embed="rId2"/>
          <a:stretch>
            <a:fillRect/>
          </a:stretch>
        </p:blipFill>
        <p:spPr>
          <a:xfrm>
            <a:off x="3576992" y="1194430"/>
            <a:ext cx="5038016" cy="4901570"/>
          </a:xfrm>
          <a:prstGeom prst="rect">
            <a:avLst/>
          </a:prstGeom>
        </p:spPr>
      </p:pic>
    </p:spTree>
    <p:extLst>
      <p:ext uri="{BB962C8B-B14F-4D97-AF65-F5344CB8AC3E}">
        <p14:creationId xmlns:p14="http://schemas.microsoft.com/office/powerpoint/2010/main" val="1443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With Ghost Node Correction</a:t>
            </a:r>
          </a:p>
        </p:txBody>
      </p:sp>
      <p:pic>
        <p:nvPicPr>
          <p:cNvPr id="2" name="Picture 1"/>
          <p:cNvPicPr>
            <a:picLocks noChangeAspect="1"/>
          </p:cNvPicPr>
          <p:nvPr/>
        </p:nvPicPr>
        <p:blipFill>
          <a:blip r:embed="rId2"/>
          <a:stretch>
            <a:fillRect/>
          </a:stretch>
        </p:blipFill>
        <p:spPr>
          <a:xfrm>
            <a:off x="3352801" y="1143001"/>
            <a:ext cx="5855133" cy="4684105"/>
          </a:xfrm>
          <a:prstGeom prst="rect">
            <a:avLst/>
          </a:prstGeom>
        </p:spPr>
      </p:pic>
      <p:sp>
        <p:nvSpPr>
          <p:cNvPr id="5" name="TextBox 4"/>
          <p:cNvSpPr txBox="1"/>
          <p:nvPr/>
        </p:nvSpPr>
        <p:spPr>
          <a:xfrm>
            <a:off x="3581400" y="5791201"/>
            <a:ext cx="5943600" cy="954107"/>
          </a:xfrm>
          <a:prstGeom prst="rect">
            <a:avLst/>
          </a:prstGeom>
          <a:noFill/>
        </p:spPr>
        <p:txBody>
          <a:bodyPr wrap="square" rtlCol="0">
            <a:spAutoFit/>
          </a:bodyPr>
          <a:lstStyle/>
          <a:p>
            <a:r>
              <a:rPr lang="en-US" sz="2800" dirty="0">
                <a:solidFill>
                  <a:schemeClr val="bg1"/>
                </a:solidFill>
              </a:rPr>
              <a:t>Errors are minimized for simple 1D confined groundwater flow</a:t>
            </a:r>
          </a:p>
        </p:txBody>
      </p:sp>
    </p:spTree>
    <p:extLst>
      <p:ext uri="{BB962C8B-B14F-4D97-AF65-F5344CB8AC3E}">
        <p14:creationId xmlns:p14="http://schemas.microsoft.com/office/powerpoint/2010/main" val="390678525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8535</TotalTime>
  <Pages>4</Pages>
  <Words>415</Words>
  <Application>Microsoft Macintosh PowerPoint</Application>
  <PresentationFormat>Widescreen</PresentationFormat>
  <Paragraphs>79</Paragraphs>
  <Slides>21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Times New Roman</vt:lpstr>
      <vt:lpstr>Wingdings</vt:lpstr>
      <vt:lpstr>dark-blue-template</vt:lpstr>
      <vt:lpstr>MODFLOW 6—Unstructured Grids</vt:lpstr>
      <vt:lpstr>Unstructured Grids</vt:lpstr>
      <vt:lpstr>CVFD Requirements</vt:lpstr>
      <vt:lpstr>Types of Unstructured Grids</vt:lpstr>
      <vt:lpstr>Consequences of Poor Grids</vt:lpstr>
      <vt:lpstr>Consequences of Poor Grids</vt:lpstr>
      <vt:lpstr>Ghost-Node Correction</vt:lpstr>
      <vt:lpstr>Head Interpolation</vt:lpstr>
      <vt:lpstr>With Ghost Node Correction</vt:lpstr>
      <vt:lpstr>XT3D</vt:lpstr>
      <vt:lpstr>XT3D Solution</vt:lpstr>
      <vt:lpstr>Unstructured Grids in MODFLOW 6</vt:lpstr>
      <vt:lpstr>“CELLID”</vt:lpstr>
      <vt:lpstr>DISV package</vt:lpstr>
      <vt:lpstr>Vertices and Cells</vt:lpstr>
      <vt:lpstr>DISU Package</vt:lpstr>
      <vt:lpstr>DISU Connections</vt:lpstr>
      <vt:lpstr>DISU Vertically Staggered Connections</vt:lpstr>
      <vt:lpstr>Connection Properties</vt:lpstr>
      <vt:lpstr>MODFLOW 6 and FloPy Examples</vt:lpstr>
      <vt:lpstr>PowerPoint Presentation</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334</cp:revision>
  <cp:lastPrinted>2014-05-20T14:47:17Z</cp:lastPrinted>
  <dcterms:created xsi:type="dcterms:W3CDTF">2009-08-04T14:01:06Z</dcterms:created>
  <dcterms:modified xsi:type="dcterms:W3CDTF">2023-09-15T14:02:01Z</dcterms:modified>
</cp:coreProperties>
</file>